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 varScale="1">
        <p:scale>
          <a:sx n="83" d="100"/>
          <a:sy n="83" d="100"/>
        </p:scale>
        <p:origin x="30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DETENIDOS%20RUTH%20TRANSPAREN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39876548864941E-2"/>
          <c:y val="4.2076500921797669E-2"/>
          <c:w val="0.9188465095280629"/>
          <c:h val="0.62491232138672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'2017'!$C$92:$C$93</c:f>
              <c:strCache>
                <c:ptCount val="2"/>
                <c:pt idx="0">
                  <c:v>FEMENINO</c:v>
                </c:pt>
                <c:pt idx="1">
                  <c:v>FALTAS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'2017'!$B$94:$B$95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'2017'!$C$94:$C$95</c:f>
              <c:numCache>
                <c:formatCode>General</c:formatCode>
                <c:ptCount val="2"/>
                <c:pt idx="0">
                  <c:v>29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'2017'!$D$92:$D$93</c:f>
              <c:strCache>
                <c:ptCount val="2"/>
                <c:pt idx="0">
                  <c:v>FEMENINO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'2017'!$B$94:$B$95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'2017'!$D$94:$D$95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'2017'!$E$92:$E$93</c:f>
              <c:strCache>
                <c:ptCount val="2"/>
                <c:pt idx="0">
                  <c:v>MASCULINO</c:v>
                </c:pt>
                <c:pt idx="1">
                  <c:v>FALTAS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'2017'!$B$94:$B$95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'2017'!$E$94:$E$95</c:f>
              <c:numCache>
                <c:formatCode>General</c:formatCode>
                <c:ptCount val="2"/>
                <c:pt idx="0">
                  <c:v>397</c:v>
                </c:pt>
                <c:pt idx="1">
                  <c:v>96</c:v>
                </c:pt>
              </c:numCache>
            </c:numRef>
          </c:val>
        </c:ser>
        <c:ser>
          <c:idx val="3"/>
          <c:order val="3"/>
          <c:tx>
            <c:strRef>
              <c:f>'2017'!$F$92:$F$93</c:f>
              <c:strCache>
                <c:ptCount val="2"/>
                <c:pt idx="0">
                  <c:v>MASCULINO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'2017'!$B$94:$B$95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'2017'!$F$94:$F$95</c:f>
              <c:numCache>
                <c:formatCode>General</c:formatCode>
                <c:ptCount val="2"/>
                <c:pt idx="0">
                  <c:v>37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058496"/>
        <c:axId val="83061632"/>
      </c:barChart>
      <c:catAx>
        <c:axId val="8305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061632"/>
        <c:crosses val="autoZero"/>
        <c:auto val="1"/>
        <c:lblAlgn val="ctr"/>
        <c:lblOffset val="100"/>
        <c:noMultiLvlLbl val="0"/>
      </c:catAx>
      <c:valAx>
        <c:axId val="8306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05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4150039371326E-2"/>
          <c:y val="0.70974804398485269"/>
          <c:w val="0.84504916082053994"/>
          <c:h val="0.276678444271828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</a:t>
            </a:r>
            <a:r>
              <a:rPr lang="en-US" baseline="0"/>
              <a:t> D</a:t>
            </a:r>
            <a:r>
              <a:rPr lang="en-US"/>
              <a:t>E ACCIDENTES ABRIL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ACC'!$B$93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ACC'!$A$94:$A$104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CAIDA DE PERSONA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MÓVIL DE VEHÍCULO</c:v>
                </c:pt>
              </c:strCache>
            </c:strRef>
          </c:cat>
          <c:val>
            <c:numRef>
              <c:f>'TIPOS DE ACC'!$B$94:$B$104</c:f>
              <c:numCache>
                <c:formatCode>General</c:formatCode>
                <c:ptCount val="11"/>
                <c:pt idx="0">
                  <c:v>23</c:v>
                </c:pt>
                <c:pt idx="1">
                  <c:v>5</c:v>
                </c:pt>
                <c:pt idx="2">
                  <c:v>12</c:v>
                </c:pt>
                <c:pt idx="3">
                  <c:v>0</c:v>
                </c:pt>
                <c:pt idx="4">
                  <c:v>11</c:v>
                </c:pt>
                <c:pt idx="5">
                  <c:v>37</c:v>
                </c:pt>
                <c:pt idx="6">
                  <c:v>11</c:v>
                </c:pt>
                <c:pt idx="7">
                  <c:v>19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559000"/>
        <c:axId val="238561352"/>
      </c:barChart>
      <c:catAx>
        <c:axId val="238559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561352"/>
        <c:crosses val="autoZero"/>
        <c:auto val="1"/>
        <c:lblAlgn val="ctr"/>
        <c:lblOffset val="100"/>
        <c:noMultiLvlLbl val="0"/>
      </c:catAx>
      <c:valAx>
        <c:axId val="238561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8559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DÍA DE LA SEMANA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67609171312438E-2"/>
          <c:y val="0.31580246913580384"/>
          <c:w val="0.96705089987365189"/>
          <c:h val="0.351872460386897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SEM'!$F$4:$F$10</c:f>
              <c:numCache>
                <c:formatCode>General</c:formatCode>
                <c:ptCount val="7"/>
                <c:pt idx="0">
                  <c:v>19</c:v>
                </c:pt>
                <c:pt idx="1">
                  <c:v>12</c:v>
                </c:pt>
                <c:pt idx="2">
                  <c:v>12</c:v>
                </c:pt>
                <c:pt idx="3">
                  <c:v>16</c:v>
                </c:pt>
                <c:pt idx="4">
                  <c:v>15</c:v>
                </c:pt>
                <c:pt idx="5">
                  <c:v>27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837144"/>
        <c:axId val="233837928"/>
      </c:barChart>
      <c:catAx>
        <c:axId val="23383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33837928"/>
        <c:crosses val="autoZero"/>
        <c:auto val="1"/>
        <c:lblAlgn val="ctr"/>
        <c:lblOffset val="100"/>
        <c:noMultiLvlLbl val="0"/>
      </c:catAx>
      <c:valAx>
        <c:axId val="233837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837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ACC'!$A$94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ACC'!$B$94:$E$94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ACC'!$A$95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ACC'!$B$95:$E$95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ACC'!$A$96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ACC'!$B$96:$E$96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ACC'!$A$97</c:f>
              <c:strCache>
                <c:ptCount val="1"/>
                <c:pt idx="0">
                  <c:v>CAIDA DE PERSONA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ACC'!$B$97:$E$97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ACC'!$A$98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ACC'!$B$98:$E$98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ACC'!$A$99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ACC'!$B$99:$E$99</c:f>
              <c:numCache>
                <c:formatCode>General</c:formatCode>
                <c:ptCount val="4"/>
                <c:pt idx="0">
                  <c:v>37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ACC'!$A$100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ACC'!$B$100:$E$100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'TIPOS DE ACC'!$A$101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ACC'!$B$101:$E$101</c:f>
              <c:numCache>
                <c:formatCode>General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ACC'!$A$102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ACC'!$B$102:$E$102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ACC'!$A$103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ACC'!$B$103:$E$103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ACC'!$A$104</c:f>
              <c:strCache>
                <c:ptCount val="1"/>
                <c:pt idx="0">
                  <c:v>MÓVIL DE VEHÍCULO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ACC'!$B$104:$E$104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'TIPOS DE ACC'!$A$105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'TIPOS DE ACC'!$B$93:$E$93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ACC'!$B$105:$E$105</c:f>
              <c:numCache>
                <c:formatCode>General</c:formatCode>
                <c:ptCount val="4"/>
                <c:pt idx="0">
                  <c:v>126</c:v>
                </c:pt>
                <c:pt idx="1">
                  <c:v>21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836752"/>
        <c:axId val="233835576"/>
      </c:barChart>
      <c:catAx>
        <c:axId val="233836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3835576"/>
        <c:crosses val="autoZero"/>
        <c:auto val="1"/>
        <c:lblAlgn val="ctr"/>
        <c:lblOffset val="100"/>
        <c:noMultiLvlLbl val="0"/>
      </c:catAx>
      <c:valAx>
        <c:axId val="233835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836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31560971145265"/>
          <c:y val="6.01652923883799E-2"/>
          <c:w val="0.75328281702510969"/>
          <c:h val="0.32479236414615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CONDUCTOR!$B$72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CONDUCTOR!$C$71:$F$71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CONDUCTOR!$C$72:$F$72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CONDUCTOR!$B$73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CONDUCTOR!$C$71:$F$71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CONDUCTOR!$C$73:$F$73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CONDUCTOR!$B$74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CONDUCTOR!$C$71:$F$71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CONDUCTOR!$C$74:$F$74</c:f>
              <c:numCache>
                <c:formatCode>General</c:formatCode>
                <c:ptCount val="4"/>
                <c:pt idx="0">
                  <c:v>89</c:v>
                </c:pt>
                <c:pt idx="1">
                  <c:v>18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CONDUCTOR!$B$75</c:f>
              <c:strCache>
                <c:ptCount val="1"/>
                <c:pt idx="0">
                  <c:v>SE DESCONCOE</c:v>
                </c:pt>
              </c:strCache>
            </c:strRef>
          </c:tx>
          <c:invertIfNegative val="0"/>
          <c:cat>
            <c:strRef>
              <c:f>CONDUCTOR!$C$71:$F$71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CONDUCTOR!$C$75:$F$75</c:f>
              <c:numCache>
                <c:formatCode>General</c:formatCode>
                <c:ptCount val="4"/>
                <c:pt idx="0">
                  <c:v>25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CONDUCTOR!$B$76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CONDUCTOR!$C$71:$F$71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CONDUCTOR!$C$76:$F$76</c:f>
              <c:numCache>
                <c:formatCode>General</c:formatCode>
                <c:ptCount val="4"/>
                <c:pt idx="0">
                  <c:v>126</c:v>
                </c:pt>
                <c:pt idx="1">
                  <c:v>21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611176"/>
        <c:axId val="237613920"/>
      </c:barChart>
      <c:catAx>
        <c:axId val="237611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7613920"/>
        <c:crosses val="autoZero"/>
        <c:auto val="1"/>
        <c:lblAlgn val="ctr"/>
        <c:lblOffset val="100"/>
        <c:noMultiLvlLbl val="0"/>
      </c:catAx>
      <c:valAx>
        <c:axId val="23761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611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0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39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1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03/05/2017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55401" y="81439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ABRIL 2017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30 DE ABRIL DEL  2017.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ABRIL clasificadas por rangos de edades y género,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SIENDO UN TOTAL DE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531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DETENIDOS POR FALTAS ADMINISTRATIVAS Y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42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POR DELITOS DIVERSOS.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145864"/>
              </p:ext>
            </p:extLst>
          </p:nvPr>
        </p:nvGraphicFramePr>
        <p:xfrm>
          <a:off x="928669" y="5398570"/>
          <a:ext cx="5440702" cy="374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ABRIL 2017.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24171"/>
              </p:ext>
            </p:extLst>
          </p:nvPr>
        </p:nvGraphicFramePr>
        <p:xfrm>
          <a:off x="-108795" y="2400855"/>
          <a:ext cx="7096127" cy="40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233487"/>
              </p:ext>
            </p:extLst>
          </p:nvPr>
        </p:nvGraphicFramePr>
        <p:xfrm>
          <a:off x="-119063" y="6821411"/>
          <a:ext cx="691276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262216"/>
              </p:ext>
            </p:extLst>
          </p:nvPr>
        </p:nvGraphicFramePr>
        <p:xfrm>
          <a:off x="-74648" y="1762976"/>
          <a:ext cx="7029400" cy="610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28604" y="6634394"/>
            <a:ext cx="6143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126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accidentes con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lesionados,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1 muerte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13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b="1" u="sng" dirty="0" smtClean="0">
                <a:latin typeface="Arial" pitchFamily="34" charset="0"/>
                <a:cs typeface="Arial" pitchFamily="34" charset="0"/>
              </a:rPr>
              <a:t> detenidos puestos a disposición al M.P. por accidente vial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observados en el mes de ABRIL</a:t>
            </a: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ABRIL.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1°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Arturo B. De La Garza.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°.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Eloy Cavazos.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3°.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San Roque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4°.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Teófilo Salinas.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5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° </a:t>
            </a:r>
            <a:r>
              <a:rPr lang="es-MX" sz="1000" dirty="0" err="1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. Reynosa.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TJM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fmnr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64768"/>
              </p:ext>
            </p:extLst>
          </p:nvPr>
        </p:nvGraphicFramePr>
        <p:xfrm>
          <a:off x="-171223" y="2627784"/>
          <a:ext cx="720044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75</Words>
  <Application>Microsoft Office PowerPoint</Application>
  <PresentationFormat>Presentación en pantalla (4:3)</PresentationFormat>
  <Paragraphs>74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ANALISIS-1</cp:lastModifiedBy>
  <cp:revision>452</cp:revision>
  <cp:lastPrinted>2013-04-09T01:32:33Z</cp:lastPrinted>
  <dcterms:created xsi:type="dcterms:W3CDTF">2013-05-04T00:53:54Z</dcterms:created>
  <dcterms:modified xsi:type="dcterms:W3CDTF">2017-05-03T14:43:37Z</dcterms:modified>
</cp:coreProperties>
</file>